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C386D-BF6A-BF4E-8792-E339473444FE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D2B16-1999-174A-8820-D775D9B93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6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286.  Lettuce, green.  SEM of epidermal surface.  </a:t>
            </a:r>
            <a:r>
              <a:rPr lang="en-US" dirty="0" err="1" smtClean="0"/>
              <a:t>Stomate</a:t>
            </a:r>
            <a:r>
              <a:rPr lang="en-US" dirty="0" smtClean="0"/>
              <a:t> (arrow).  Courtesy of Dr. Meredith A. 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4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287. </a:t>
            </a:r>
            <a:r>
              <a:rPr lang="en-US" dirty="0" smtClean="0"/>
              <a:t>.  </a:t>
            </a:r>
            <a:r>
              <a:rPr lang="en-US" b="1" i="1" dirty="0" err="1" smtClean="0"/>
              <a:t>Lactuca</a:t>
            </a:r>
            <a:r>
              <a:rPr lang="en-US" b="1" i="1" dirty="0" smtClean="0"/>
              <a:t> spp. </a:t>
            </a:r>
            <a:r>
              <a:rPr lang="en-US" b="1" i="0" dirty="0" smtClean="0"/>
              <a:t>L. </a:t>
            </a:r>
            <a:r>
              <a:rPr lang="en-US" dirty="0" smtClean="0"/>
              <a:t> Lettuce, red (many varieties).</a:t>
            </a:r>
            <a:r>
              <a:rPr lang="en-US" baseline="0" dirty="0" smtClean="0"/>
              <a:t>  </a:t>
            </a:r>
            <a:r>
              <a:rPr lang="en-US" baseline="0" dirty="0" smtClean="0"/>
              <a:t>L</a:t>
            </a:r>
            <a:r>
              <a:rPr lang="en-US" dirty="0" smtClean="0"/>
              <a:t>eaf epidermal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0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288. Lettuce, red.</a:t>
            </a:r>
            <a:r>
              <a:rPr lang="en-US" baseline="0" dirty="0" smtClean="0"/>
              <a:t>  L</a:t>
            </a:r>
            <a:r>
              <a:rPr lang="en-US" dirty="0" smtClean="0"/>
              <a:t>eaf epidermal cells containing anthocyanin (arrows), a reddish pigment,</a:t>
            </a:r>
            <a:r>
              <a:rPr lang="en-US" baseline="0" dirty="0" smtClean="0"/>
              <a:t>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1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289. Lettuce, red.</a:t>
            </a:r>
            <a:r>
              <a:rPr lang="en-US" baseline="0" dirty="0" smtClean="0"/>
              <a:t>  L</a:t>
            </a:r>
            <a:r>
              <a:rPr lang="en-US" dirty="0" smtClean="0"/>
              <a:t>eaf</a:t>
            </a:r>
            <a:r>
              <a:rPr lang="en-US" baseline="0" dirty="0" smtClean="0"/>
              <a:t> </a:t>
            </a:r>
            <a:r>
              <a:rPr lang="en-US" dirty="0" smtClean="0"/>
              <a:t>epidermal cells containing various amounts of anthocyanin, a reddish pigment,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36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290. Lettuce, red.</a:t>
            </a:r>
            <a:r>
              <a:rPr lang="en-US" baseline="0" dirty="0" smtClean="0"/>
              <a:t>  L</a:t>
            </a:r>
            <a:r>
              <a:rPr lang="en-US" dirty="0" smtClean="0"/>
              <a:t>eaf</a:t>
            </a:r>
            <a:r>
              <a:rPr lang="en-US" baseline="0" dirty="0" smtClean="0"/>
              <a:t> epidermis with </a:t>
            </a:r>
            <a:r>
              <a:rPr lang="en-US" dirty="0" err="1" smtClean="0"/>
              <a:t>trichome</a:t>
            </a:r>
            <a:r>
              <a:rPr lang="en-US" dirty="0" smtClean="0"/>
              <a:t> projecting outward, 10X.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291. Lettuce, red.</a:t>
            </a:r>
            <a:r>
              <a:rPr lang="en-US" baseline="0" dirty="0" smtClean="0"/>
              <a:t>  E</a:t>
            </a:r>
            <a:r>
              <a:rPr lang="en-US" dirty="0" smtClean="0"/>
              <a:t>pidermal </a:t>
            </a:r>
            <a:r>
              <a:rPr lang="en-US" dirty="0" err="1" smtClean="0"/>
              <a:t>trichome</a:t>
            </a:r>
            <a:r>
              <a:rPr lang="en-US" dirty="0" smtClean="0"/>
              <a:t> on leaf,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20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292. Lettuce, red.</a:t>
            </a:r>
            <a:r>
              <a:rPr lang="en-US" baseline="0" dirty="0" smtClean="0"/>
              <a:t> </a:t>
            </a:r>
            <a:r>
              <a:rPr lang="en-US" dirty="0" smtClean="0"/>
              <a:t>Epidermal </a:t>
            </a:r>
            <a:r>
              <a:rPr lang="en-US" dirty="0" err="1" smtClean="0"/>
              <a:t>trichome</a:t>
            </a:r>
            <a:r>
              <a:rPr lang="en-US" dirty="0" smtClean="0"/>
              <a:t> on leaf,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7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293</a:t>
            </a:r>
            <a:r>
              <a:rPr lang="en-US" dirty="0" smtClean="0"/>
              <a:t>. Lettuce: Green and Red.</a:t>
            </a:r>
            <a:r>
              <a:rPr lang="en-US" baseline="0" dirty="0" smtClean="0"/>
              <a:t>   Comparison </a:t>
            </a:r>
            <a:r>
              <a:rPr lang="en-US" baseline="0" dirty="0" smtClean="0"/>
              <a:t>of epithelial cells and </a:t>
            </a:r>
            <a:r>
              <a:rPr lang="en-US" baseline="0" dirty="0" err="1" smtClean="0"/>
              <a:t>stomate</a:t>
            </a:r>
            <a:r>
              <a:rPr lang="en-US" baseline="0" dirty="0" smtClean="0"/>
              <a:t> </a:t>
            </a:r>
            <a:r>
              <a:rPr lang="en-US" baseline="0" dirty="0" smtClean="0"/>
              <a:t>complex (arrow) of red (A) and green (B) leaf lettuce,</a:t>
            </a:r>
            <a:r>
              <a:rPr lang="en-US" dirty="0" smtClean="0"/>
              <a:t>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0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294. </a:t>
            </a:r>
            <a:r>
              <a:rPr lang="en-US" dirty="0" smtClean="0"/>
              <a:t>Lettuce: Green and Red.</a:t>
            </a:r>
            <a:r>
              <a:rPr lang="en-US" baseline="0" dirty="0" smtClean="0"/>
              <a:t>  </a:t>
            </a:r>
            <a:r>
              <a:rPr lang="en-US" dirty="0" smtClean="0"/>
              <a:t> </a:t>
            </a:r>
            <a:r>
              <a:rPr lang="en-US" dirty="0" smtClean="0"/>
              <a:t>(A). red; epidermal cell</a:t>
            </a:r>
            <a:r>
              <a:rPr lang="en-US" baseline="0" dirty="0" smtClean="0"/>
              <a:t> (arrow)</a:t>
            </a:r>
            <a:r>
              <a:rPr lang="en-US" dirty="0" smtClean="0"/>
              <a:t> containing large amount of anthocyanin, a reddish pigment,</a:t>
            </a:r>
            <a:r>
              <a:rPr lang="en-US" baseline="0" dirty="0" smtClean="0"/>
              <a:t> 25X. (B). Similar pigmented cells (arrow) in green lettuce are uncommon,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5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278</a:t>
            </a:r>
            <a:r>
              <a:rPr lang="en-US" dirty="0" smtClean="0"/>
              <a:t>.  </a:t>
            </a:r>
            <a:r>
              <a:rPr lang="en-US" b="1" i="1" dirty="0" err="1" smtClean="0"/>
              <a:t>Lactuca</a:t>
            </a:r>
            <a:r>
              <a:rPr lang="en-US" b="1" i="1" dirty="0" smtClean="0"/>
              <a:t> spp. </a:t>
            </a:r>
            <a:r>
              <a:rPr lang="en-US" b="1" i="0" dirty="0" smtClean="0"/>
              <a:t>L. </a:t>
            </a:r>
            <a:r>
              <a:rPr lang="en-US" dirty="0" smtClean="0"/>
              <a:t> </a:t>
            </a:r>
            <a:r>
              <a:rPr lang="en-US" dirty="0" smtClean="0"/>
              <a:t>Lettuce, </a:t>
            </a:r>
            <a:r>
              <a:rPr lang="en-US" dirty="0" smtClean="0"/>
              <a:t>green (many varieties).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Leaf surface showing venation pattern, 4X.  Green pigment leached out.</a:t>
            </a:r>
            <a:r>
              <a:rPr lang="en-US" baseline="0" dirty="0" smtClean="0"/>
              <a:t>  </a:t>
            </a:r>
            <a:r>
              <a:rPr lang="en-US" dirty="0" smtClean="0"/>
              <a:t>Air</a:t>
            </a:r>
            <a:r>
              <a:rPr lang="en-US" baseline="0" dirty="0" smtClean="0"/>
              <a:t> b</a:t>
            </a:r>
            <a:r>
              <a:rPr lang="en-US" dirty="0" smtClean="0"/>
              <a:t>ubbles (e.g., arrows) are artifacts</a:t>
            </a:r>
            <a:r>
              <a:rPr lang="en-US" baseline="0" dirty="0" smtClean="0"/>
              <a:t> of slide preparation.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3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279. Lettuce,</a:t>
            </a:r>
            <a:r>
              <a:rPr lang="en-US" baseline="0" dirty="0" smtClean="0"/>
              <a:t> </a:t>
            </a:r>
            <a:r>
              <a:rPr lang="en-US" dirty="0" smtClean="0"/>
              <a:t>green.  Leaf epidermal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280. Lettuce,</a:t>
            </a:r>
            <a:r>
              <a:rPr lang="en-US" baseline="0" dirty="0" smtClean="0"/>
              <a:t> g</a:t>
            </a:r>
            <a:r>
              <a:rPr lang="en-US" dirty="0" smtClean="0"/>
              <a:t>reen.</a:t>
            </a:r>
            <a:r>
              <a:rPr lang="en-US" baseline="0" dirty="0" smtClean="0"/>
              <a:t> </a:t>
            </a:r>
            <a:r>
              <a:rPr lang="en-US" dirty="0" smtClean="0"/>
              <a:t> Epidermal</a:t>
            </a:r>
            <a:r>
              <a:rPr lang="en-US" baseline="0" dirty="0" smtClean="0"/>
              <a:t> cells with </a:t>
            </a:r>
            <a:r>
              <a:rPr lang="en-US" baseline="0" dirty="0" err="1" smtClean="0"/>
              <a:t>stomate</a:t>
            </a:r>
            <a:r>
              <a:rPr lang="en-US" baseline="0" dirty="0" smtClean="0"/>
              <a:t> (arrow),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281. Lettuce,</a:t>
            </a:r>
            <a:r>
              <a:rPr lang="en-US" baseline="0" dirty="0" smtClean="0"/>
              <a:t> </a:t>
            </a:r>
            <a:r>
              <a:rPr lang="en-US" dirty="0" smtClean="0"/>
              <a:t>green.  Leaf epidermis, transitioning from highly lobed cells to more elongate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8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282.</a:t>
            </a:r>
            <a:r>
              <a:rPr lang="en-US" baseline="0" dirty="0" smtClean="0"/>
              <a:t> </a:t>
            </a:r>
            <a:r>
              <a:rPr lang="en-US" dirty="0" smtClean="0"/>
              <a:t>Lettuce,</a:t>
            </a:r>
            <a:r>
              <a:rPr lang="en-US" baseline="0" dirty="0" smtClean="0"/>
              <a:t> green. Leaf xylem </a:t>
            </a:r>
            <a:r>
              <a:rPr lang="en-US" dirty="0" smtClean="0"/>
              <a:t>cells associated leaf veins,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5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283. Lettuce, green.  Leaf epidermal cells in colorless base of leaf, 10X.  Note absence of</a:t>
            </a:r>
            <a:r>
              <a:rPr lang="en-US" baseline="0" dirty="0" smtClean="0"/>
              <a:t> stomata..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284. Lettuce, green.</a:t>
            </a:r>
            <a:r>
              <a:rPr lang="en-US" baseline="0" dirty="0" smtClean="0"/>
              <a:t>  L</a:t>
            </a:r>
            <a:r>
              <a:rPr lang="en-US" dirty="0" smtClean="0"/>
              <a:t>eaf epidermal cells in colorless base of leaf,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7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285. Lettuce, green.</a:t>
            </a:r>
            <a:r>
              <a:rPr lang="en-US" baseline="0" dirty="0" smtClean="0"/>
              <a:t> L</a:t>
            </a:r>
            <a:r>
              <a:rPr lang="en-US" dirty="0" smtClean="0"/>
              <a:t>eaf: cuboidal non-photosynthetic parenchymal cells in colorless base of leaf,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7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3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3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0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5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5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34AD-C728-BF45-B5C5-3E1F28C515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0542D-F4D6-0445-9274-A2BA5BB0A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Lettuce: Green and Red Leaf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14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e lettuce SE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7722" r="5787" b="13429"/>
          <a:stretch/>
        </p:blipFill>
        <p:spPr>
          <a:xfrm>
            <a:off x="0" y="72196"/>
            <a:ext cx="9293360" cy="6766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7187" y="6507911"/>
            <a:ext cx="90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100 µm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92905" y="3175223"/>
            <a:ext cx="19240" cy="538825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45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red epidermis 25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6"/>
          <a:stretch/>
        </p:blipFill>
        <p:spPr>
          <a:xfrm>
            <a:off x="0" y="0"/>
            <a:ext cx="7844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1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red epidermal cells with red pigment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 flipV="1">
            <a:off x="7111376" y="3133322"/>
            <a:ext cx="604024" cy="195851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4377716" y="3632110"/>
            <a:ext cx="604024" cy="195851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9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red epid cells red pigment 25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red trichome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red trichome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red trichome 25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4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ttuce red epid cells &amp; stomata 25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>
          <a:xfrm rot="5400000">
            <a:off x="-1428750" y="1428750"/>
            <a:ext cx="6858000" cy="4000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931333" y="2565399"/>
            <a:ext cx="169333" cy="728133"/>
          </a:xfrm>
          <a:prstGeom prst="line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ettuce Cells 25X Stm Good jj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7" r="28023"/>
          <a:stretch/>
        </p:blipFill>
        <p:spPr>
          <a:xfrm rot="5400000">
            <a:off x="3143254" y="857246"/>
            <a:ext cx="6857993" cy="51434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5869033" y="5149401"/>
            <a:ext cx="626533" cy="0"/>
          </a:xfrm>
          <a:prstGeom prst="line">
            <a:avLst/>
          </a:prstGeom>
          <a:ln w="762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423" y="0"/>
            <a:ext cx="49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A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0609" y="7"/>
            <a:ext cx="47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B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6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red epidermal cells with red pigment 25X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9" r="20741"/>
          <a:stretch/>
        </p:blipFill>
        <p:spPr>
          <a:xfrm>
            <a:off x="0" y="0"/>
            <a:ext cx="5029201" cy="6858000"/>
          </a:xfrm>
          <a:prstGeom prst="rect">
            <a:avLst/>
          </a:prstGeom>
        </p:spPr>
      </p:pic>
      <p:pic>
        <p:nvPicPr>
          <p:cNvPr id="3" name="Picture 2" descr="Lettuce green epid red pig 25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3"/>
          <a:stretch/>
        </p:blipFill>
        <p:spPr>
          <a:xfrm rot="5400000">
            <a:off x="3513666" y="1227667"/>
            <a:ext cx="6858000" cy="440266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456267" y="2345266"/>
            <a:ext cx="169333" cy="728133"/>
          </a:xfrm>
          <a:prstGeom prst="line">
            <a:avLst/>
          </a:prstGeom>
          <a:ln w="762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688667" y="905933"/>
            <a:ext cx="169333" cy="728133"/>
          </a:xfrm>
          <a:prstGeom prst="line">
            <a:avLst/>
          </a:prstGeom>
          <a:ln w="762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5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4X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72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19741" y="3290686"/>
            <a:ext cx="769616" cy="0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68573" y="4963344"/>
            <a:ext cx="769616" cy="0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38189" y="1074551"/>
            <a:ext cx="769616" cy="0"/>
          </a:xfrm>
          <a:prstGeom prst="line">
            <a:avLst/>
          </a:prstGeom>
          <a:ln w="1016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8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green epid 25X grn fi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green epid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 flipV="1">
            <a:off x="2974690" y="1420626"/>
            <a:ext cx="604024" cy="195851"/>
          </a:xfrm>
          <a:prstGeom prst="line">
            <a:avLst/>
          </a:prstGeom>
          <a:ln w="7620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5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tuce green transition epid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5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ttuce green cells over vein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1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gn base epid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9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gn base epid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uce gn base parnech sq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429</Words>
  <Application>Microsoft Macintosh PowerPoint</Application>
  <PresentationFormat>On-screen Show (4:3)</PresentationFormat>
  <Paragraphs>45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2</cp:revision>
  <dcterms:created xsi:type="dcterms:W3CDTF">2016-02-03T22:46:53Z</dcterms:created>
  <dcterms:modified xsi:type="dcterms:W3CDTF">2016-02-03T22:48:15Z</dcterms:modified>
</cp:coreProperties>
</file>